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9"/>
  </p:notesMasterIdLst>
  <p:handoutMasterIdLst>
    <p:handoutMasterId r:id="rId20"/>
  </p:handoutMasterIdLst>
  <p:sldIdLst>
    <p:sldId id="310" r:id="rId3"/>
    <p:sldId id="313" r:id="rId4"/>
    <p:sldId id="267" r:id="rId5"/>
    <p:sldId id="312" r:id="rId6"/>
    <p:sldId id="268" r:id="rId7"/>
    <p:sldId id="269" r:id="rId8"/>
    <p:sldId id="270" r:id="rId9"/>
    <p:sldId id="275" r:id="rId10"/>
    <p:sldId id="315" r:id="rId11"/>
    <p:sldId id="311" r:id="rId12"/>
    <p:sldId id="276" r:id="rId13"/>
    <p:sldId id="277" r:id="rId14"/>
    <p:sldId id="278" r:id="rId15"/>
    <p:sldId id="279" r:id="rId16"/>
    <p:sldId id="280" r:id="rId17"/>
    <p:sldId id="281" r:id="rId18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323" autoAdjust="0"/>
    <p:restoredTop sz="86888" autoAdjust="0"/>
  </p:normalViewPr>
  <p:slideViewPr>
    <p:cSldViewPr>
      <p:cViewPr varScale="1">
        <p:scale>
          <a:sx n="81" d="100"/>
          <a:sy n="81" d="100"/>
        </p:scale>
        <p:origin x="118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485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438D6EA8-7B63-426D-A57E-96C9C20EE4C4}" type="datetimeFigureOut">
              <a:rPr lang="en-US" smtClean="0"/>
              <a:t>03/05/2018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485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5F9AAC01-55C4-44AD-A7C3-61482CC98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50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3897" tIns="46949" rIns="93897" bIns="469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3897" tIns="46949" rIns="93897" bIns="46949" rtlCol="0"/>
          <a:lstStyle>
            <a:lvl1pPr algn="r">
              <a:defRPr sz="1200"/>
            </a:lvl1pPr>
          </a:lstStyle>
          <a:p>
            <a:fld id="{883BBAE3-1ACD-4FB2-B751-3DCF2FB9B6CB}" type="datetimeFigureOut">
              <a:rPr lang="en-US" smtClean="0"/>
              <a:t>03/05/2018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97" tIns="46949" rIns="93897" bIns="469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7"/>
            <a:ext cx="5681980" cy="4224814"/>
          </a:xfrm>
          <a:prstGeom prst="rect">
            <a:avLst/>
          </a:prstGeom>
        </p:spPr>
        <p:txBody>
          <a:bodyPr vert="horz" lIns="93897" tIns="46949" rIns="93897" bIns="469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1"/>
            <a:ext cx="3077739" cy="469424"/>
          </a:xfrm>
          <a:prstGeom prst="rect">
            <a:avLst/>
          </a:prstGeom>
        </p:spPr>
        <p:txBody>
          <a:bodyPr vert="horz" lIns="93897" tIns="46949" rIns="93897" bIns="469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1"/>
            <a:ext cx="3077739" cy="469424"/>
          </a:xfrm>
          <a:prstGeom prst="rect">
            <a:avLst/>
          </a:prstGeom>
        </p:spPr>
        <p:txBody>
          <a:bodyPr vert="horz" lIns="93897" tIns="46949" rIns="93897" bIns="46949" rtlCol="0" anchor="b"/>
          <a:lstStyle>
            <a:lvl1pPr algn="r">
              <a:defRPr sz="1200"/>
            </a:lvl1pPr>
          </a:lstStyle>
          <a:p>
            <a:fld id="{561C9E25-E8F1-4E33-AEA0-705E998E2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25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62916" indent="-293429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73717" indent="-2347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43203" indent="-2347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112690" indent="-2347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82176" indent="-2347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51663" indent="-2347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521150" indent="-2347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90636" indent="-2347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58EB05-31B0-4EE3-8E8F-CDD033F35163}" type="slidenum">
              <a:rPr lang="en-CA" altLang="en-US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CA" altLang="en-US">
              <a:latin typeface="Tahoma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8206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C9E25-E8F1-4E33-AEA0-705E998E2C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87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62916" indent="-293429" eaLnBrk="0" hangingPunct="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73717" indent="-2347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43203" indent="-2347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112690" indent="-2347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82176" indent="-2347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51663" indent="-2347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521150" indent="-2347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90636" indent="-2347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CAF880-97E2-4F3E-B9D2-10324C0C11A1}" type="slidenum">
              <a:rPr lang="en-CA" altLang="en-US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CA" altLang="en-US">
              <a:latin typeface="Tahoma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6238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6A6AE-998F-48F8-91B1-0B1E1336DE9F}" type="datetimeFigureOut">
              <a:rPr lang="en-US" smtClean="0"/>
              <a:t>03/05/2018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8AEB-3F32-46BB-972D-05CD88CC52F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6A6AE-998F-48F8-91B1-0B1E1336DE9F}" type="datetimeFigureOut">
              <a:rPr lang="en-US" smtClean="0"/>
              <a:t>03/05/2018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8AEB-3F32-46BB-972D-05CD88CC52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6A6AE-998F-48F8-91B1-0B1E1336DE9F}" type="datetimeFigureOut">
              <a:rPr lang="en-US" smtClean="0"/>
              <a:t>03/05/2018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8AEB-3F32-46BB-972D-05CD88CC52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4175827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9836768"/>
      </p:ext>
    </p:extLst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696244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038600" cy="4289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4038600" cy="4289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8585404"/>
      </p:ext>
    </p:extLst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1669534"/>
      </p:ext>
    </p:extLst>
  </p:cSld>
  <p:clrMapOvr>
    <a:masterClrMapping/>
  </p:clrMapOvr>
  <p:transition spd="med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6831845"/>
      </p:ext>
    </p:extLst>
  </p:cSld>
  <p:clrMapOvr>
    <a:masterClrMapping/>
  </p:clrMapOvr>
  <p:transition spd="med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313352"/>
      </p:ext>
    </p:extLst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3076923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6A6AE-998F-48F8-91B1-0B1E1336DE9F}" type="datetimeFigureOut">
              <a:rPr lang="en-US" smtClean="0"/>
              <a:t>03/05/2018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8AEB-3F32-46BB-972D-05CD88CC52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3671938"/>
      </p:ext>
    </p:extLst>
  </p:cSld>
  <p:clrMapOvr>
    <a:masterClrMapping/>
  </p:clrMapOvr>
  <p:transition spd="med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9641000"/>
      </p:ext>
    </p:extLst>
  </p:cSld>
  <p:clrMapOvr>
    <a:masterClrMapping/>
  </p:clrMapOvr>
  <p:transition spd="med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990600"/>
            <a:ext cx="2057400" cy="520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990600"/>
            <a:ext cx="6019800" cy="520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3310408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6A6AE-998F-48F8-91B1-0B1E1336DE9F}" type="datetimeFigureOut">
              <a:rPr lang="en-US" smtClean="0"/>
              <a:t>03/05/2018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8AEB-3F32-46BB-972D-05CD88CC52F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6A6AE-998F-48F8-91B1-0B1E1336DE9F}" type="datetimeFigureOut">
              <a:rPr lang="en-US" smtClean="0"/>
              <a:t>03/05/2018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8AEB-3F32-46BB-972D-05CD88CC52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6A6AE-998F-48F8-91B1-0B1E1336DE9F}" type="datetimeFigureOut">
              <a:rPr lang="en-US" smtClean="0"/>
              <a:t>03/05/2018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8AEB-3F32-46BB-972D-05CD88CC52F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6A6AE-998F-48F8-91B1-0B1E1336DE9F}" type="datetimeFigureOut">
              <a:rPr lang="en-US" smtClean="0"/>
              <a:t>03/05/2018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8AEB-3F32-46BB-972D-05CD88CC52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6A6AE-998F-48F8-91B1-0B1E1336DE9F}" type="datetimeFigureOut">
              <a:rPr lang="en-US" smtClean="0"/>
              <a:t>03/05/2018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8AEB-3F32-46BB-972D-05CD88CC52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6A6AE-998F-48F8-91B1-0B1E1336DE9F}" type="datetimeFigureOut">
              <a:rPr lang="en-US" smtClean="0"/>
              <a:t>03/05/2018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8AEB-3F32-46BB-972D-05CD88CC52F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6A6AE-998F-48F8-91B1-0B1E1336DE9F}" type="datetimeFigureOut">
              <a:rPr lang="en-US" smtClean="0"/>
              <a:t>03/05/2018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E8AEB-3F32-46BB-972D-05CD88CC52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F76A6AE-998F-48F8-91B1-0B1E1336DE9F}" type="datetimeFigureOut">
              <a:rPr lang="en-US" smtClean="0"/>
              <a:t>03/05/2018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F9E8AEB-3F32-46BB-972D-05CD88CC52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905000"/>
            <a:ext cx="8229600" cy="428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text styles</a:t>
            </a:r>
          </a:p>
          <a:p>
            <a:pPr lvl="1"/>
            <a:r>
              <a:rPr lang="en-CA" altLang="en-US"/>
              <a:t>Second level</a:t>
            </a:r>
            <a:r>
              <a:rPr lang="en-US" altLang="en-US"/>
              <a:t> when second level runs longer than one line we want no hanging indent</a:t>
            </a:r>
          </a:p>
          <a:p>
            <a:pPr lvl="1"/>
            <a:r>
              <a:rPr lang="en-US" altLang="en-US"/>
              <a:t>I’ve also set the gap between points at 0.5 lines.</a:t>
            </a:r>
            <a:endParaRPr lang="en-CA" altLang="en-US"/>
          </a:p>
          <a:p>
            <a:pPr lvl="2"/>
            <a:r>
              <a:rPr lang="en-CA" altLang="en-US"/>
              <a:t>Third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990600"/>
            <a:ext cx="8229600" cy="533400"/>
          </a:xfrm>
          <a:prstGeom prst="rect">
            <a:avLst/>
          </a:prstGeom>
          <a:gradFill rotWithShape="0">
            <a:gsLst>
              <a:gs pos="0">
                <a:srgbClr val="00468F"/>
              </a:gs>
              <a:gs pos="100000">
                <a:srgbClr val="648FB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</a:t>
            </a:r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932312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0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20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20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26" grpId="0" build="p" bldLvl="3" autoUpdateAnimBg="0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02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202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02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202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02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202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68F"/>
        </a:buClr>
        <a:buFont typeface="Webdings" pitchFamily="18" charset="2"/>
        <a:buChar char="&lt;"/>
        <a:defRPr sz="2800" b="1">
          <a:solidFill>
            <a:srgbClr val="00468F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lnSpc>
          <a:spcPct val="105000"/>
        </a:lnSpc>
        <a:spcBef>
          <a:spcPct val="5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68F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G5c8nhR3LE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362200"/>
            <a:ext cx="7848600" cy="1012825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4800" dirty="0" smtClean="0">
                <a:latin typeface="Palatino Linotype" panose="02040502050505030304" pitchFamily="18" charset="0"/>
              </a:rPr>
              <a:t>Tuesday, oct.2</a:t>
            </a:r>
            <a:endParaRPr lang="en-US" sz="4800" dirty="0">
              <a:latin typeface="Palatino Linotype" panose="0204050205050503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772400" cy="2895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You will need your notes and something to write with.</a:t>
            </a:r>
          </a:p>
          <a:p>
            <a:endParaRPr lang="en-US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HW:  Work on Textbook Questions and Online Quizzes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Money Doesn't Make You Smarter - So Over Thi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477">
            <a:off x="5943600" y="381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1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panose="02040502050505030304" pitchFamily="18" charset="0"/>
              </a:rPr>
              <a:t>How Banks Create Money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4" name="JG5c8nhR3L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3400" y="1766887"/>
            <a:ext cx="7831666" cy="440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0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457200"/>
            <a:ext cx="3276600" cy="99060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r"/>
            <a:r>
              <a:rPr lang="en-US" dirty="0">
                <a:latin typeface="Palatino Linotype" panose="02040502050505030304" pitchFamily="18" charset="0"/>
              </a:rPr>
              <a:t>Liquid Assets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600200"/>
            <a:ext cx="5105400" cy="4876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182880" lvl="1"/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Banks’ </a:t>
            </a:r>
            <a:r>
              <a:rPr lang="en-US" altLang="en-US" sz="2400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liquid assets </a:t>
            </a:r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are short-term Treasury bills and overnight loans to other banks. </a:t>
            </a:r>
          </a:p>
          <a:p>
            <a:pPr marL="182880" lvl="1"/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When banks have excess reserves, they can lend them to other banks that are short of reserves in an interbank loans market.</a:t>
            </a:r>
          </a:p>
          <a:p>
            <a:pPr marL="182880" lvl="1"/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The interbank loans market is called federal funds market and the interest rate on interbank loans is the </a:t>
            </a:r>
            <a:r>
              <a:rPr lang="en-US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federal funds rate</a:t>
            </a:r>
            <a:r>
              <a:rPr lang="en-US" alt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.</a:t>
            </a:r>
          </a:p>
          <a:p>
            <a:pPr marL="182880" lvl="1"/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The Fed’s policy actions target the federal funds rate.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2743200" cy="3809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54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33400"/>
            <a:ext cx="5943600" cy="6858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Securities and Loans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2057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Securities</a:t>
            </a:r>
            <a:r>
              <a:rPr lang="en-US" altLang="en-US" dirty="0">
                <a:solidFill>
                  <a:schemeClr val="tx1"/>
                </a:solidFill>
                <a:latin typeface="Palatino Linotype" panose="02040502050505030304" pitchFamily="18" charset="0"/>
              </a:rPr>
              <a:t> held by banks are bonds issued by the U.S. government and by other organizations</a:t>
            </a:r>
          </a:p>
          <a:p>
            <a:pPr marL="182880" lvl="1"/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A bank earns a moderate interest rate on securities, but it can sell them quickly if it needs cash so they are quite liquid.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1026" name="Picture 2" descr="http://funnypicturesplus.com/wp-content/uploads/2013/01/funny-james-bond-evolu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86200"/>
            <a:ext cx="6248400" cy="28098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85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533400"/>
            <a:ext cx="5257800" cy="9906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r"/>
            <a:r>
              <a:rPr lang="en-US" sz="3200" dirty="0">
                <a:latin typeface="Palatino Linotype" panose="02040502050505030304" pitchFamily="18" charset="0"/>
              </a:rPr>
              <a:t>Securities and Loans, cont’d.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1600200"/>
            <a:ext cx="4419600" cy="5257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Loans</a:t>
            </a:r>
            <a:r>
              <a:rPr lang="en-US" altLang="en-US" dirty="0">
                <a:latin typeface="Palatino Linotype" panose="02040502050505030304" pitchFamily="18" charset="0"/>
              </a:rPr>
              <a:t> are the funds that banks provide to businesses and individuals and include outstanding credit card balances</a:t>
            </a:r>
          </a:p>
          <a:p>
            <a:pPr marL="182880" lvl="1"/>
            <a:r>
              <a:rPr lang="en-US" altLang="en-US" sz="2400" dirty="0">
                <a:latin typeface="Palatino Linotype" panose="02040502050505030304" pitchFamily="18" charset="0"/>
              </a:rPr>
              <a:t>Loans earn the bank a high interest rate, but they are risky and cannot be called in before the agreed date</a:t>
            </a:r>
            <a:r>
              <a:rPr lang="en-US" altLang="en-US" sz="2400" dirty="0" smtClean="0">
                <a:latin typeface="Palatino Linotype" panose="02040502050505030304" pitchFamily="18" charset="0"/>
              </a:rPr>
              <a:t>.</a:t>
            </a:r>
          </a:p>
          <a:p>
            <a:pPr marL="182880" lvl="1"/>
            <a:r>
              <a:rPr lang="en-US" sz="2400" dirty="0" smtClean="0">
                <a:latin typeface="Palatino Linotype" panose="02040502050505030304" pitchFamily="18" charset="0"/>
              </a:rPr>
              <a:t>If people </a:t>
            </a:r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default</a:t>
            </a:r>
            <a:r>
              <a:rPr lang="en-US" sz="2400" dirty="0" smtClean="0">
                <a:latin typeface="Palatino Linotype" panose="02040502050505030304" pitchFamily="18" charset="0"/>
              </a:rPr>
              <a:t> on their loans, or fail to pay it back, the bank can suffer.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3276600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69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5181600" cy="6858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latin typeface="Palatino Linotype" panose="02040502050505030304" pitchFamily="18" charset="0"/>
              </a:rPr>
              <a:t>THE BANKING SYSTEM</a:t>
            </a:r>
            <a:endParaRPr lang="en-CA" altLang="en-US" dirty="0">
              <a:latin typeface="Palatino Linotype" panose="02040502050505030304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676400"/>
            <a:ext cx="3505200" cy="1066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14300" lvl="1" eaLnBrk="1" hangingPunct="1"/>
            <a:r>
              <a:rPr lang="en-US" altLang="en-US" dirty="0">
                <a:latin typeface="Palatino Linotype" panose="02040502050505030304" pitchFamily="18" charset="0"/>
              </a:rPr>
              <a:t>The figure shows that in 2009, commercial banks held :</a:t>
            </a:r>
            <a:endParaRPr lang="en-CA" altLang="en-US" dirty="0">
              <a:latin typeface="Palatino Linotype" panose="02040502050505030304" pitchFamily="18" charset="0"/>
            </a:endParaRP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304800" y="3032760"/>
            <a:ext cx="3276600" cy="34956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00468F"/>
              </a:buClr>
              <a:buFont typeface="Webdings" pitchFamily="18" charset="2"/>
              <a:buChar char="&lt;"/>
              <a:defRPr sz="2800" b="1">
                <a:solidFill>
                  <a:srgbClr val="00468F"/>
                </a:solidFill>
                <a:latin typeface="Arial" pitchFamily="34" charset="0"/>
              </a:defRPr>
            </a:lvl1pPr>
            <a:lvl2pPr marL="114300" eaLnBrk="0" hangingPunct="0">
              <a:lnSpc>
                <a:spcPct val="105000"/>
              </a:lnSpc>
              <a:spcBef>
                <a:spcPct val="50000"/>
              </a:spcBef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468F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/>
            <a:r>
              <a:rPr lang="en-US" altLang="en-US" dirty="0">
                <a:latin typeface="Palatino Linotype" panose="02040502050505030304" pitchFamily="18" charset="0"/>
              </a:rPr>
              <a:t>8 percent of total assets as reserves. </a:t>
            </a:r>
          </a:p>
          <a:p>
            <a:pPr lvl="1" eaLnBrk="1" hangingPunct="1"/>
            <a:r>
              <a:rPr lang="en-US" altLang="en-US" dirty="0">
                <a:latin typeface="Palatino Linotype" panose="02040502050505030304" pitchFamily="18" charset="0"/>
              </a:rPr>
              <a:t>10 percent as liquid assets.</a:t>
            </a:r>
          </a:p>
          <a:p>
            <a:pPr lvl="1" eaLnBrk="1" hangingPunct="1"/>
            <a:r>
              <a:rPr lang="en-US" altLang="en-US" dirty="0">
                <a:latin typeface="Palatino Linotype" panose="02040502050505030304" pitchFamily="18" charset="0"/>
              </a:rPr>
              <a:t>20 percent as securities.</a:t>
            </a:r>
          </a:p>
          <a:p>
            <a:pPr lvl="1" eaLnBrk="1" hangingPunct="1"/>
            <a:r>
              <a:rPr lang="en-US" altLang="en-US" dirty="0">
                <a:latin typeface="Palatino Linotype" panose="02040502050505030304" pitchFamily="18" charset="0"/>
              </a:rPr>
              <a:t>62 percent as loans.</a:t>
            </a:r>
            <a:endParaRPr lang="en-CA" altLang="en-US" dirty="0">
              <a:latin typeface="Palatino Linotype" panose="02040502050505030304" pitchFamily="18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81000" y="5715000"/>
            <a:ext cx="2743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00468F"/>
              </a:buClr>
              <a:buFont typeface="Webdings" pitchFamily="18" charset="2"/>
              <a:buChar char="&lt;"/>
              <a:defRPr sz="2800" b="1">
                <a:solidFill>
                  <a:srgbClr val="00468F"/>
                </a:solidFill>
                <a:latin typeface="Arial" pitchFamily="34" charset="0"/>
              </a:defRPr>
            </a:lvl1pPr>
            <a:lvl2pPr marL="114300" eaLnBrk="0" hangingPunct="0">
              <a:lnSpc>
                <a:spcPct val="105000"/>
              </a:lnSpc>
              <a:spcBef>
                <a:spcPct val="50000"/>
              </a:spcBef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468F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/>
            <a:endParaRPr lang="en-US" altLang="en-US"/>
          </a:p>
        </p:txBody>
      </p:sp>
      <p:pic>
        <p:nvPicPr>
          <p:cNvPr id="26630" name="Picture 15" descr="fig2603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89150"/>
            <a:ext cx="54864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fig2603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89150"/>
            <a:ext cx="54864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fig2603c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89150"/>
            <a:ext cx="54864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fig2603d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89150"/>
            <a:ext cx="54864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fig2603e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89150"/>
            <a:ext cx="54864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26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19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8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8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88" grpId="0" build="p" bldLvl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886200" cy="9906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Types of Banks: Thrift </a:t>
            </a:r>
            <a:r>
              <a:rPr lang="en-US" dirty="0">
                <a:latin typeface="Palatino Linotype" panose="02040502050505030304" pitchFamily="18" charset="0"/>
              </a:rPr>
              <a:t>Institutions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648200" cy="5029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82880" lvl="1"/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A </a:t>
            </a:r>
            <a:r>
              <a:rPr lang="en-US" alt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savings and loan association </a:t>
            </a:r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(S&amp;L) is a financial institution that accepts checkable deposits and savings deposits and that makes personal, commercial, and home-purchase loans.</a:t>
            </a:r>
          </a:p>
          <a:p>
            <a:pPr marL="182880" lvl="1"/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A </a:t>
            </a:r>
            <a:r>
              <a:rPr lang="en-US" alt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savings bank </a:t>
            </a:r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is a financial institution that accepts savings deposits and makes mostly consumer and home-purchase loans. 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4098" name="Picture 2" descr="http://www.antiquetoyworld.com/wp-content/uploads/2011/01/2011_02_mechbank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3505200" cy="44958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88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533400"/>
            <a:ext cx="5715000" cy="9906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Thrift Institutions, Cont’d.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600200"/>
            <a:ext cx="4495800" cy="4876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82880" lvl="1"/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A </a:t>
            </a:r>
            <a:r>
              <a:rPr lang="en-US" alt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credit union </a:t>
            </a:r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is a financial institution owned by a social or economic group, such as a firm’s employees, that accepts savings deposits and makes mostly consumer loans.</a:t>
            </a:r>
          </a:p>
          <a:p>
            <a:pPr marL="182880" lvl="1"/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****Like commercial banks, thrift institutions hold reserves and must meet minimum reserve ratios set by the Fed</a:t>
            </a:r>
            <a:r>
              <a:rPr lang="en-US" altLang="en-US" sz="2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3657600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60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Modern Banking Functions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 the United States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9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3" name="Rectangle 3"/>
          <p:cNvSpPr>
            <a:spLocks noChangeArrowheads="1"/>
          </p:cNvSpPr>
          <p:nvPr/>
        </p:nvSpPr>
        <p:spPr bwMode="auto">
          <a:xfrm>
            <a:off x="381000" y="1524000"/>
            <a:ext cx="8382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468F"/>
              </a:buClr>
              <a:buFont typeface="Webdings" pitchFamily="18" charset="2"/>
              <a:buChar char="&lt;"/>
              <a:defRPr sz="2800" b="1">
                <a:solidFill>
                  <a:srgbClr val="00468F"/>
                </a:solidFill>
                <a:latin typeface="Arial" pitchFamily="34" charset="0"/>
              </a:defRPr>
            </a:lvl1pPr>
            <a:lvl2pPr marL="574675" indent="-117475" eaLnBrk="0" hangingPunct="0">
              <a:lnSpc>
                <a:spcPct val="105000"/>
              </a:lnSpc>
              <a:spcBef>
                <a:spcPct val="50000"/>
              </a:spcBef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204913" indent="-290513" eaLnBrk="0" hangingPunct="0">
              <a:spcBef>
                <a:spcPct val="20000"/>
              </a:spcBef>
              <a:buClr>
                <a:srgbClr val="00468F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>
                <a:solidFill>
                  <a:schemeClr val="tx1"/>
                </a:solidFill>
                <a:latin typeface="Palatino Linotype" panose="02040502050505030304" pitchFamily="18" charset="0"/>
                <a:ea typeface="MS Mincho" pitchFamily="49" charset="-128"/>
              </a:rPr>
              <a:t>The figure shows the institutions of the banking system.</a:t>
            </a:r>
          </a:p>
          <a:p>
            <a:pPr eaLnBrk="1" hangingPunct="1">
              <a:spcBef>
                <a:spcPct val="30000"/>
              </a:spcBef>
              <a:buClrTx/>
              <a:buFontTx/>
              <a:buNone/>
            </a:pPr>
            <a:r>
              <a:rPr lang="en-US" altLang="en-US" sz="2400" b="0" dirty="0">
                <a:solidFill>
                  <a:schemeClr val="tx1"/>
                </a:solidFill>
                <a:latin typeface="Palatino Linotype" panose="02040502050505030304" pitchFamily="18" charset="0"/>
              </a:rPr>
              <a:t>The Federal Reserve regulates and influences the activities of the commercial banks, thrift institutions, and money market funds, whose deposits make up the nation’s money.</a:t>
            </a:r>
            <a:endParaRPr lang="en-US" altLang="en-US" sz="2400" b="0" dirty="0">
              <a:solidFill>
                <a:schemeClr val="tx1"/>
              </a:solidFill>
              <a:latin typeface="Palatino Linotype" panose="02040502050505030304" pitchFamily="18" charset="0"/>
              <a:ea typeface="MS Mincho" pitchFamily="49" charset="-128"/>
            </a:endParaRPr>
          </a:p>
        </p:txBody>
      </p:sp>
      <p:sp>
        <p:nvSpPr>
          <p:cNvPr id="20483" name="Rectangle 18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83820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 eaLnBrk="1" hangingPunct="1"/>
            <a:r>
              <a:rPr lang="en-US" altLang="en-US" dirty="0">
                <a:latin typeface="Palatino Linotype" panose="02040502050505030304" pitchFamily="18" charset="0"/>
              </a:rPr>
              <a:t>THE BANKING SYSTEM</a:t>
            </a:r>
            <a:endParaRPr lang="en-CA" altLang="en-US" dirty="0">
              <a:latin typeface="Palatino Linotype" panose="02040502050505030304" pitchFamily="18" charset="0"/>
            </a:endParaRPr>
          </a:p>
        </p:txBody>
      </p:sp>
      <p:pic>
        <p:nvPicPr>
          <p:cNvPr id="20484" name="Picture 7" descr="fig2602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3362325"/>
            <a:ext cx="63817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fig2602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3362325"/>
            <a:ext cx="63817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ig2602c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62325"/>
            <a:ext cx="6770688" cy="3343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13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3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43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of Banks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5105400" cy="51054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Storing Money</a:t>
            </a:r>
            <a:r>
              <a:rPr lang="en-US" dirty="0" smtClean="0"/>
              <a:t>- A safe, convenient place to keep your money.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Saving Money</a:t>
            </a:r>
            <a:r>
              <a:rPr lang="en-US" dirty="0" smtClean="0"/>
              <a:t>- Checking Accounts, Savings Accounts, Money Market Accounts, and Certificates of Deposit (CD’s)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Making Loans</a:t>
            </a:r>
            <a:r>
              <a:rPr lang="en-US" dirty="0" smtClean="0"/>
              <a:t>- Give people money in exchange for interest and repayment.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Fractional Reserve Banking</a:t>
            </a:r>
            <a:r>
              <a:rPr lang="en-US" dirty="0" smtClean="0"/>
              <a:t>- When a bank only keeps a small portion (or fraction) of their funds and loan the rest out.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685800"/>
            <a:ext cx="3718560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430" y="373380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18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6248400" cy="9906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A Balancing Act: Profit and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00200"/>
            <a:ext cx="4267200" cy="4876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82880" lvl="1"/>
            <a:r>
              <a:rPr lang="en-US" sz="2200" u="sng" dirty="0">
                <a:latin typeface="Palatino Linotype" panose="02040502050505030304" pitchFamily="18" charset="0"/>
              </a:rPr>
              <a:t>Profit and Risk</a:t>
            </a:r>
            <a:r>
              <a:rPr lang="en-US" sz="2200" dirty="0">
                <a:latin typeface="Palatino Linotype" panose="02040502050505030304" pitchFamily="18" charset="0"/>
              </a:rPr>
              <a:t>: </a:t>
            </a:r>
            <a:r>
              <a:rPr lang="en-US" altLang="en-US" sz="2200" dirty="0">
                <a:latin typeface="Palatino Linotype" panose="02040502050505030304" pitchFamily="18" charset="0"/>
                <a:ea typeface="MS Mincho" pitchFamily="49" charset="-128"/>
              </a:rPr>
              <a:t>The goal of a commercial bank is to maximize the long-term wealth of its stockholders.</a:t>
            </a:r>
          </a:p>
          <a:p>
            <a:pPr marL="182880" lvl="1"/>
            <a:r>
              <a:rPr lang="en-US" altLang="en-US" sz="2200" dirty="0">
                <a:latin typeface="Palatino Linotype" panose="02040502050505030304" pitchFamily="18" charset="0"/>
                <a:ea typeface="MS Mincho" pitchFamily="49" charset="-128"/>
              </a:rPr>
              <a:t>To achieve this goal, banks borrow from depositors and others and lend for long-terms at high interest rates.</a:t>
            </a:r>
          </a:p>
          <a:p>
            <a:pPr marL="182880" lvl="1"/>
            <a:r>
              <a:rPr lang="en-US" altLang="en-US" sz="2200" dirty="0">
                <a:latin typeface="Palatino Linotype" panose="02040502050505030304" pitchFamily="18" charset="0"/>
                <a:ea typeface="MS Mincho" pitchFamily="49" charset="-128"/>
              </a:rPr>
              <a:t>Lending is risky, so banks must try to make money but not jeopardize the funds of its depositors and the long term financial health of the bank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3352800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27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More Balancing: Profits and Liquidity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876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82880" lvl="1"/>
            <a:r>
              <a:rPr lang="en-US" altLang="en-US" sz="2400" dirty="0">
                <a:latin typeface="Palatino Linotype" panose="02040502050505030304" pitchFamily="18" charset="0"/>
                <a:ea typeface="MS Mincho" pitchFamily="49" charset="-128"/>
              </a:rPr>
              <a:t>Bankers pursue two other conflicting goals, Profits and Liquidity</a:t>
            </a:r>
            <a:r>
              <a:rPr lang="en-US" altLang="en-US" sz="2400" dirty="0" smtClean="0">
                <a:latin typeface="Palatino Linotype" panose="02040502050505030304" pitchFamily="18" charset="0"/>
                <a:ea typeface="MS Mincho" pitchFamily="49" charset="-128"/>
              </a:rPr>
              <a:t>.</a:t>
            </a:r>
          </a:p>
          <a:p>
            <a:pPr marL="182880" lvl="1"/>
            <a:r>
              <a:rPr lang="en-US" alt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MS Mincho" pitchFamily="49" charset="-128"/>
              </a:rPr>
              <a:t>Liquidity</a:t>
            </a:r>
            <a:r>
              <a:rPr lang="en-US" altLang="en-US" sz="2400" dirty="0" smtClean="0">
                <a:latin typeface="Palatino Linotype" panose="02040502050505030304" pitchFamily="18" charset="0"/>
                <a:ea typeface="MS Mincho" pitchFamily="49" charset="-128"/>
              </a:rPr>
              <a:t>- assets that have the ability to </a:t>
            </a:r>
            <a:r>
              <a:rPr lang="en-US" alt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MS Mincho" pitchFamily="49" charset="-128"/>
              </a:rPr>
              <a:t>converted into cash</a:t>
            </a:r>
            <a:r>
              <a:rPr lang="en-US" altLang="en-US" sz="2400" dirty="0" smtClean="0">
                <a:latin typeface="Palatino Linotype" panose="02040502050505030304" pitchFamily="18" charset="0"/>
                <a:ea typeface="MS Mincho" pitchFamily="49" charset="-128"/>
              </a:rPr>
              <a:t>.</a:t>
            </a:r>
            <a:endParaRPr lang="en-US" altLang="en-US" sz="2400" dirty="0">
              <a:latin typeface="Palatino Linotype" panose="02040502050505030304" pitchFamily="18" charset="0"/>
              <a:ea typeface="MS Mincho" pitchFamily="49" charset="-128"/>
            </a:endParaRPr>
          </a:p>
          <a:p>
            <a:pPr marL="182880" lvl="1"/>
            <a:r>
              <a:rPr lang="en-US" altLang="en-US" sz="2400" dirty="0">
                <a:latin typeface="Palatino Linotype" panose="02040502050505030304" pitchFamily="18" charset="0"/>
                <a:ea typeface="MS Mincho" pitchFamily="49" charset="-128"/>
              </a:rPr>
              <a:t>The bank needs to lend money in order to make profits.  But it also needs to have enough cash on hand to conduct daily business.  </a:t>
            </a:r>
          </a:p>
        </p:txBody>
      </p:sp>
      <p:pic>
        <p:nvPicPr>
          <p:cNvPr id="6146" name="Picture 2" descr="http://www.magicshop.co.uk/images/liquidmoney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33600"/>
            <a:ext cx="31242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56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6324600" cy="6858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The Banking System, cont’d.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3962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228600" lvl="1"/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To trade off between risk and </a:t>
            </a:r>
            <a:r>
              <a:rPr lang="en-US" altLang="en-US" sz="2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profit, </a:t>
            </a:r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and profit and </a:t>
            </a:r>
            <a:r>
              <a:rPr lang="en-US" altLang="en-US" sz="2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liquidity, </a:t>
            </a:r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a bank divides its assets into four parts:</a:t>
            </a:r>
          </a:p>
          <a:p>
            <a:pPr marL="1085850" lvl="2" indent="-457200">
              <a:buSzPct val="120000"/>
              <a:buFontTx/>
              <a:buChar char="•"/>
            </a:pPr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Reserves</a:t>
            </a:r>
          </a:p>
          <a:p>
            <a:pPr marL="1085850" lvl="2" indent="-457200">
              <a:buSzPct val="120000"/>
              <a:buFontTx/>
              <a:buChar char="•"/>
            </a:pPr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Liquid assets</a:t>
            </a:r>
          </a:p>
          <a:p>
            <a:pPr marL="1085850" lvl="2" indent="-457200">
              <a:buSzPct val="120000"/>
              <a:buFontTx/>
              <a:buChar char="•"/>
            </a:pPr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Securities</a:t>
            </a:r>
          </a:p>
          <a:p>
            <a:pPr marL="1085850" lvl="2" indent="-457200">
              <a:buSzPct val="120000"/>
              <a:buFontTx/>
              <a:buChar char="•"/>
            </a:pPr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Loans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4010"/>
            <a:ext cx="3241343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70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124200" cy="9906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Reserves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5257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82880" lvl="1"/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A bank’s </a:t>
            </a:r>
            <a:r>
              <a:rPr lang="en-US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reserves</a:t>
            </a:r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 consist of currency in the bank’s vaults plus the balance on its reserve account at a Federal Reserve Bank.</a:t>
            </a:r>
          </a:p>
          <a:p>
            <a:pPr marL="182880" lvl="1"/>
            <a:r>
              <a:rPr lang="en-US" alt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The Fed requires the banks and other financial institutions to hold a minimum percentage of deposits as reserves, called the </a:t>
            </a:r>
            <a:r>
              <a:rPr lang="en-US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required reserve ratio</a:t>
            </a:r>
            <a:r>
              <a:rPr lang="en-US" alt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.</a:t>
            </a:r>
          </a:p>
          <a:p>
            <a:pPr marL="182880" lvl="1"/>
            <a:r>
              <a:rPr lang="en-US" altLang="en-US" sz="2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Any amount of reserves the bank holds above the required reserve ratio are called </a:t>
            </a:r>
            <a:r>
              <a:rPr lang="en-US" alt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excess reserves.</a:t>
            </a:r>
            <a:endParaRPr lang="en-US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81200"/>
            <a:ext cx="3400425" cy="3446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13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Fractional Reserve System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181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When the Fed sets the </a:t>
            </a:r>
            <a:r>
              <a:rPr lang="en-US" sz="2400" dirty="0" smtClean="0">
                <a:solidFill>
                  <a:srgbClr val="FF0000"/>
                </a:solidFill>
              </a:rPr>
              <a:t>Required Reserve Ratio (RRR) </a:t>
            </a:r>
            <a:r>
              <a:rPr lang="en-US" sz="2400" dirty="0" smtClean="0"/>
              <a:t>they are telling banks how much they must keep of each deposit they take in.</a:t>
            </a:r>
          </a:p>
          <a:p>
            <a:pPr lvl="1"/>
            <a:r>
              <a:rPr lang="en-US" sz="2000" dirty="0" smtClean="0"/>
              <a:t>Example: The RRR is 10%, so if someone deposits $1,000 into the bank, the bank must keep $100 of it on hand at all times.</a:t>
            </a:r>
          </a:p>
          <a:p>
            <a:r>
              <a:rPr lang="en-US" sz="2400" dirty="0" smtClean="0"/>
              <a:t>This means that banks are able to then take the remaining funds from each deposit, and loan it out to draw interest.</a:t>
            </a:r>
          </a:p>
          <a:p>
            <a:pPr lvl="1"/>
            <a:r>
              <a:rPr lang="en-US" sz="2000" dirty="0" smtClean="0"/>
              <a:t>Using our first example, the bank would then be able to loan out $900.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11628" r="3175"/>
          <a:stretch/>
        </p:blipFill>
        <p:spPr>
          <a:xfrm>
            <a:off x="2095500" y="4770399"/>
            <a:ext cx="4229100" cy="204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2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ewdesign">
  <a:themeElements>
    <a:clrScheme name="1_new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new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new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w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14586</TotalTime>
  <Words>812</Words>
  <Application>Microsoft Office PowerPoint</Application>
  <PresentationFormat>On-screen Show (4:3)</PresentationFormat>
  <Paragraphs>65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MS Mincho</vt:lpstr>
      <vt:lpstr>Palatino Linotype</vt:lpstr>
      <vt:lpstr>Tahoma</vt:lpstr>
      <vt:lpstr>Webdings</vt:lpstr>
      <vt:lpstr>Clarity</vt:lpstr>
      <vt:lpstr>1_newdesign</vt:lpstr>
      <vt:lpstr>Tuesday, oct.2</vt:lpstr>
      <vt:lpstr>Modern Banking Functions</vt:lpstr>
      <vt:lpstr>THE BANKING SYSTEM</vt:lpstr>
      <vt:lpstr>Functions of Banks</vt:lpstr>
      <vt:lpstr>A Balancing Act: Profit and Risk</vt:lpstr>
      <vt:lpstr>More Balancing: Profits and Liquidity</vt:lpstr>
      <vt:lpstr>The Banking System, cont’d. </vt:lpstr>
      <vt:lpstr>Reserves</vt:lpstr>
      <vt:lpstr>Fractional Reserve System </vt:lpstr>
      <vt:lpstr>How Banks Create Money</vt:lpstr>
      <vt:lpstr>Liquid Assets</vt:lpstr>
      <vt:lpstr>Securities and Loans</vt:lpstr>
      <vt:lpstr>Securities and Loans, cont’d. </vt:lpstr>
      <vt:lpstr>THE BANKING SYSTEM</vt:lpstr>
      <vt:lpstr>Types of Banks: Thrift Institutions</vt:lpstr>
      <vt:lpstr>Thrift Institutions, Cont’d. </vt:lpstr>
    </vt:vector>
  </TitlesOfParts>
  <Company>OCPS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Monetary system</dc:title>
  <dc:creator>Batchelor, Daniel T.</dc:creator>
  <cp:lastModifiedBy>Powell, Jennifer</cp:lastModifiedBy>
  <cp:revision>66</cp:revision>
  <cp:lastPrinted>2016-10-23T20:52:18Z</cp:lastPrinted>
  <dcterms:created xsi:type="dcterms:W3CDTF">2013-10-21T18:47:47Z</dcterms:created>
  <dcterms:modified xsi:type="dcterms:W3CDTF">2018-03-05T16:02:21Z</dcterms:modified>
</cp:coreProperties>
</file>